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97" r:id="rId2"/>
    <p:sldId id="298" r:id="rId3"/>
    <p:sldId id="299" r:id="rId4"/>
    <p:sldId id="295" r:id="rId5"/>
    <p:sldId id="291" r:id="rId6"/>
    <p:sldId id="290" r:id="rId7"/>
    <p:sldId id="300" r:id="rId8"/>
    <p:sldId id="277" r:id="rId9"/>
    <p:sldId id="278" r:id="rId10"/>
    <p:sldId id="296" r:id="rId11"/>
    <p:sldId id="279" r:id="rId12"/>
    <p:sldId id="276" r:id="rId13"/>
    <p:sldId id="273" r:id="rId14"/>
    <p:sldId id="301" r:id="rId15"/>
    <p:sldId id="260" r:id="rId16"/>
    <p:sldId id="261" r:id="rId17"/>
    <p:sldId id="262" r:id="rId18"/>
    <p:sldId id="263" r:id="rId19"/>
    <p:sldId id="267" r:id="rId20"/>
    <p:sldId id="274" r:id="rId21"/>
    <p:sldId id="302" r:id="rId22"/>
    <p:sldId id="259" r:id="rId23"/>
    <p:sldId id="264" r:id="rId24"/>
    <p:sldId id="266" r:id="rId25"/>
    <p:sldId id="268" r:id="rId26"/>
    <p:sldId id="265" r:id="rId27"/>
    <p:sldId id="288" r:id="rId28"/>
    <p:sldId id="284" r:id="rId29"/>
    <p:sldId id="285" r:id="rId30"/>
    <p:sldId id="286" r:id="rId31"/>
    <p:sldId id="287" r:id="rId32"/>
    <p:sldId id="275" r:id="rId33"/>
    <p:sldId id="289" r:id="rId34"/>
    <p:sldId id="303" r:id="rId35"/>
    <p:sldId id="271" r:id="rId36"/>
    <p:sldId id="304" r:id="rId37"/>
    <p:sldId id="305" r:id="rId38"/>
    <p:sldId id="306" r:id="rId39"/>
    <p:sldId id="307" r:id="rId40"/>
    <p:sldId id="313" r:id="rId41"/>
    <p:sldId id="314" r:id="rId42"/>
    <p:sldId id="315" r:id="rId43"/>
    <p:sldId id="316" r:id="rId44"/>
    <p:sldId id="317" r:id="rId45"/>
    <p:sldId id="312" r:id="rId46"/>
    <p:sldId id="309" r:id="rId47"/>
    <p:sldId id="308" r:id="rId48"/>
    <p:sldId id="310" r:id="rId49"/>
    <p:sldId id="311" r:id="rId50"/>
    <p:sldId id="25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1"/>
    <p:restoredTop sz="78487"/>
  </p:normalViewPr>
  <p:slideViewPr>
    <p:cSldViewPr snapToGrid="0" snapToObjects="1">
      <p:cViewPr varScale="1">
        <p:scale>
          <a:sx n="177" d="100"/>
          <a:sy n="177" d="100"/>
        </p:scale>
        <p:origin x="19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82169-A952-6D4E-AB7E-808B0F6BCE03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C758E-3996-A047-B9F6-F34F95F2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83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Relevant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05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74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17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Coherence * Distractor interaction is significant is sphericity assumed (p=0.049)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43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16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86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6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92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80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B6BD-DA94-854E-AF71-79FE4DFAC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3A502-1AC0-054E-BEC1-4F85CA8A7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51350-479A-3848-AE90-1DFEFC15C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E2818-44FD-0745-8C1B-8651FB7C6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2E431-6480-0E47-81AA-B35CB18A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714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BB475-00A9-2D40-81EE-A962F0B7D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8280C1-8470-C647-BCD5-BD5B5133F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6C0CD-3291-4D4C-9AE9-15770D991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7F3A9-B296-C545-9B2E-C5ED7C804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6B2AD-B862-0147-99EE-DBF9268EC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77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93DE12-3947-D746-AED5-C5549D6E2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F3CF09-D748-4E4D-B3A3-0C65238E1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39B04-9193-1E4D-A178-8F5715338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38B1E-0E9F-5D47-A18C-0CBE8D027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48978-0A05-8B49-A675-CCFAC91B1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08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4605-A517-F14D-BC4A-24DF13B6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9303-1B0B-A945-9E24-5FF79E640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F7481-387E-7D4C-B707-5D45B8049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FB7C7-1CB0-6C4A-BB8B-696A94CE2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07D8E-814A-994B-95FF-AD3085AE2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85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048C8-E949-0C49-AD01-5C6C83D3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A8D90-A634-844C-AF7D-9E86F320D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E61D8-52B6-AB49-ABA4-FC2C67057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F46D9-2C71-5643-9E36-32633C717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5CF81-8EE4-2847-9829-CBE656052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49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4400-FFA0-A24D-A80B-4FE948F2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CBA23-0E01-9B4E-B036-F031D7102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5C0B9-63BC-D947-BCB4-9928DBD86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1545E-276A-814A-97F2-C3CF86784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B8B96-E674-7247-AC0C-06D9F044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41701-726A-1845-B744-39A43E51B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83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F2CC3-509D-F04B-9304-D51CD358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5BD83-D07F-D941-9D23-70C80F3CE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AFB7D-959C-8040-AF16-27DF8747A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FF69C-38DF-AA4D-B81A-2305CD50C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B744D-8A2E-C14D-9B9F-CD27928557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CCE1A-5DA3-B241-8E8A-C1721B2A4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698D1D-8460-5442-9AF8-7881D01F5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9C43C-6055-F148-AFD9-D41E5DA1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30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EF02-C58B-2C4C-B7B3-7050AC62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AC8C7-D7F1-D144-AA5F-76968A7C1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A477B-83A7-0544-A3D0-1A709D91B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EED77B-E660-954F-AA4C-531266B6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91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BE42A7-D7DE-3E44-A1E5-F393439E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40F70D-F8C3-3B48-9D81-6AF8286D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2DE8F-B1D3-F740-83CB-618A13AB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8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70B6F-72FD-5140-9452-79B1EB5D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635D1-8B0F-E449-A3DB-699AFAB60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03951-73A8-534F-B526-D61000CBA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73438-4547-BE4E-8A0D-F817A6CB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944BF-7B12-3F4F-8149-BBCB4FD5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54523-ABF0-3D4B-8A9C-324925738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6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888FA-5E30-D140-A16C-7FC25B00A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1A40D8-F051-ED47-AA55-12DF590C98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A3122-1DB6-3744-803A-EE6D5E70F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A728D-B9F3-2C4F-9739-BB6D9F209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01DD2-3566-F740-AE9A-D991EC6A6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1F1C4-8F2C-EA4F-BB86-293E9D74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72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E82D0-04EE-5641-95A6-77F2DFBD2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E8E4F-6DC1-4B47-8CD7-86B119582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60321-72B2-7C4C-A4F3-2B8EB14C7D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B1CD3-D6EE-DC4E-B914-52005774BFA4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CA58D-4EF1-824D-89CD-9DD0D54877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93F3B-CBAF-5749-9830-22936D5D1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8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E7C7-3CA1-C94F-98EC-221006CD9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Waldo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6E400-E1F1-D54A-AB22-44251E62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Relevant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01655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0288BD-8150-3543-B78D-E9F970CE1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983" y="803818"/>
            <a:ext cx="10258474" cy="6054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3A1BEF-CDFB-7C47-9F0D-ED7F002403D5}"/>
              </a:ext>
            </a:extLst>
          </p:cNvPr>
          <p:cNvSpPr txBox="1"/>
          <p:nvPr/>
        </p:nvSpPr>
        <p:spPr>
          <a:xfrm>
            <a:off x="95210" y="59244"/>
            <a:ext cx="4311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Performance e&amp; AQ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1F50A-284A-8E40-9554-2C53C4690208}"/>
              </a:ext>
            </a:extLst>
          </p:cNvPr>
          <p:cNvSpPr txBox="1"/>
          <p:nvPr/>
        </p:nvSpPr>
        <p:spPr>
          <a:xfrm>
            <a:off x="0" y="1566334"/>
            <a:ext cx="344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Task performance at 100% coherence: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r34 = -0.026, p=0.88</a:t>
            </a:r>
          </a:p>
        </p:txBody>
      </p:sp>
    </p:spTree>
    <p:extLst>
      <p:ext uri="{BB962C8B-B14F-4D97-AF65-F5344CB8AC3E}">
        <p14:creationId xmlns:p14="http://schemas.microsoft.com/office/powerpoint/2010/main" val="3963062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9DBDAE-1463-104B-8983-21615501E820}"/>
              </a:ext>
            </a:extLst>
          </p:cNvPr>
          <p:cNvSpPr txBox="1"/>
          <p:nvPr/>
        </p:nvSpPr>
        <p:spPr>
          <a:xfrm>
            <a:off x="95210" y="59244"/>
            <a:ext cx="421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performance &amp; AQ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C4108-71BA-414E-BCA6-078ABB1A1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347" y="540423"/>
            <a:ext cx="10604398" cy="6258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37ECC5-0AE2-974E-BE15-5DD19C0CCDEA}"/>
              </a:ext>
            </a:extLst>
          </p:cNvPr>
          <p:cNvSpPr txBox="1"/>
          <p:nvPr/>
        </p:nvSpPr>
        <p:spPr>
          <a:xfrm>
            <a:off x="0" y="1566334"/>
            <a:ext cx="344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Task performance at 50% coherence: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r34 = 0.037, p=0.83 </a:t>
            </a:r>
          </a:p>
        </p:txBody>
      </p:sp>
    </p:spTree>
    <p:extLst>
      <p:ext uri="{BB962C8B-B14F-4D97-AF65-F5344CB8AC3E}">
        <p14:creationId xmlns:p14="http://schemas.microsoft.com/office/powerpoint/2010/main" val="3829945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E7C7-3CA1-C94F-98EC-221006CD9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Waldo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6E400-E1F1-D54A-AB22-44251E62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Invert &amp; Posner</a:t>
            </a:r>
          </a:p>
        </p:txBody>
      </p:sp>
    </p:spTree>
    <p:extLst>
      <p:ext uri="{BB962C8B-B14F-4D97-AF65-F5344CB8AC3E}">
        <p14:creationId xmlns:p14="http://schemas.microsoft.com/office/powerpoint/2010/main" val="2066419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B4BB-C66F-8F46-989B-9CFCD41F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 Task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3B37-CE2F-6F49-B8E4-F58138E8E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= 38 (one participant data missing)</a:t>
            </a:r>
          </a:p>
          <a:p>
            <a:r>
              <a:rPr lang="en-US" dirty="0"/>
              <a:t>Distributions are from </a:t>
            </a:r>
            <a:r>
              <a:rPr lang="en-US" dirty="0" err="1"/>
              <a:t>Matlab</a:t>
            </a:r>
            <a:r>
              <a:rPr lang="en-US" dirty="0"/>
              <a:t>, the other plots and analysis are from SPSS</a:t>
            </a:r>
          </a:p>
        </p:txBody>
      </p:sp>
    </p:spTree>
    <p:extLst>
      <p:ext uri="{BB962C8B-B14F-4D97-AF65-F5344CB8AC3E}">
        <p14:creationId xmlns:p14="http://schemas.microsoft.com/office/powerpoint/2010/main" val="3889124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50D802-0192-0C40-8161-BE39D0BB5D64}"/>
              </a:ext>
            </a:extLst>
          </p:cNvPr>
          <p:cNvGrpSpPr/>
          <p:nvPr/>
        </p:nvGrpSpPr>
        <p:grpSpPr>
          <a:xfrm rot="10800000">
            <a:off x="569033" y="1250331"/>
            <a:ext cx="10623868" cy="3933267"/>
            <a:chOff x="2344526" y="21131048"/>
            <a:chExt cx="10593630" cy="41017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D2BC77D-2414-BC40-A15A-5D09CA22A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4526" y="21463186"/>
              <a:ext cx="9687794" cy="37696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CD498C-8724-8F48-AC76-883BB2E49B3D}"/>
                </a:ext>
              </a:extLst>
            </p:cNvPr>
            <p:cNvSpPr txBox="1"/>
            <p:nvPr/>
          </p:nvSpPr>
          <p:spPr>
            <a:xfrm rot="10800000">
              <a:off x="2344526" y="21877927"/>
              <a:ext cx="2088603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Target Face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D346CA-B782-5F4B-8EC6-3B262E3C0E10}"/>
                </a:ext>
              </a:extLst>
            </p:cNvPr>
            <p:cNvSpPr txBox="1"/>
            <p:nvPr/>
          </p:nvSpPr>
          <p:spPr>
            <a:xfrm rot="10800000">
              <a:off x="4701115" y="21131048"/>
              <a:ext cx="42851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0%Coherence–8 Distractors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15C6CC-DEA0-C54A-B5D9-A4756825E7C6}"/>
                </a:ext>
              </a:extLst>
            </p:cNvPr>
            <p:cNvSpPr txBox="1"/>
            <p:nvPr/>
          </p:nvSpPr>
          <p:spPr>
            <a:xfrm rot="10800000">
              <a:off x="8413719" y="21157066"/>
              <a:ext cx="4524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100%Coherence–8 Distractors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7907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53546D-310E-F04D-917F-AA0387BD7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134" y="320675"/>
            <a:ext cx="8288866" cy="6216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1197BB-D3CC-3748-BCFB-B24D4D1ABEE6}"/>
              </a:ext>
            </a:extLst>
          </p:cNvPr>
          <p:cNvSpPr txBox="1"/>
          <p:nvPr/>
        </p:nvSpPr>
        <p:spPr>
          <a:xfrm>
            <a:off x="0" y="1566334"/>
            <a:ext cx="344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 task average accuracy: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 line = mean – 3*SD</a:t>
            </a:r>
          </a:p>
          <a:p>
            <a:pPr marL="285750" indent="-285750">
              <a:buFontTx/>
              <a:buChar char="-"/>
            </a:pPr>
            <a:r>
              <a:rPr lang="en-US" dirty="0"/>
              <a:t>Blue line = mean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FFBE3-1CA1-EC46-8BEE-2D45C061EC05}"/>
              </a:ext>
            </a:extLst>
          </p:cNvPr>
          <p:cNvSpPr txBox="1"/>
          <p:nvPr/>
        </p:nvSpPr>
        <p:spPr>
          <a:xfrm>
            <a:off x="95210" y="59244"/>
            <a:ext cx="5638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accuracy distribution</a:t>
            </a:r>
          </a:p>
        </p:txBody>
      </p:sp>
    </p:spTree>
    <p:extLst>
      <p:ext uri="{BB962C8B-B14F-4D97-AF65-F5344CB8AC3E}">
        <p14:creationId xmlns:p14="http://schemas.microsoft.com/office/powerpoint/2010/main" val="3021976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4E87E1-9844-4744-A741-D73177BA7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883" y="0"/>
            <a:ext cx="1030258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F22F81-AC2A-9048-BE1F-68C2A119FDF4}"/>
              </a:ext>
            </a:extLst>
          </p:cNvPr>
          <p:cNvSpPr txBox="1"/>
          <p:nvPr/>
        </p:nvSpPr>
        <p:spPr>
          <a:xfrm>
            <a:off x="0" y="1432026"/>
            <a:ext cx="269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 task accuracies distribution: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 line = mean – 3*SD</a:t>
            </a:r>
          </a:p>
          <a:p>
            <a:pPr marL="285750" indent="-285750">
              <a:buFontTx/>
              <a:buChar char="-"/>
            </a:pPr>
            <a:r>
              <a:rPr lang="en-US" dirty="0"/>
              <a:t>Blue line = mean</a:t>
            </a:r>
          </a:p>
          <a:p>
            <a:pPr marL="285750" indent="-285750">
              <a:buFontTx/>
              <a:buChar char="-"/>
            </a:pPr>
            <a:r>
              <a:rPr lang="en-US" dirty="0"/>
              <a:t>Top – bottom: increasing coherence </a:t>
            </a:r>
          </a:p>
          <a:p>
            <a:pPr marL="285750" indent="-285750">
              <a:buFontTx/>
              <a:buChar char="-"/>
            </a:pPr>
            <a:r>
              <a:rPr lang="en-US" dirty="0"/>
              <a:t>Left – right: increasing no. of distractors</a:t>
            </a:r>
          </a:p>
        </p:txBody>
      </p:sp>
    </p:spTree>
    <p:extLst>
      <p:ext uri="{BB962C8B-B14F-4D97-AF65-F5344CB8AC3E}">
        <p14:creationId xmlns:p14="http://schemas.microsoft.com/office/powerpoint/2010/main" val="871668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3FFAC5-852D-5249-B39B-0314F6E28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144" y="644018"/>
            <a:ext cx="9976769" cy="5887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E72E4D-DAFC-8A44-93A4-E55CC0D9AC5D}"/>
              </a:ext>
            </a:extLst>
          </p:cNvPr>
          <p:cNvSpPr txBox="1"/>
          <p:nvPr/>
        </p:nvSpPr>
        <p:spPr>
          <a:xfrm>
            <a:off x="0" y="3788311"/>
            <a:ext cx="2215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RT &amp; Notice:</a:t>
            </a:r>
          </a:p>
          <a:p>
            <a:r>
              <a:rPr lang="en-US" b="1" dirty="0"/>
              <a:t>- No group difference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699E8-764B-8748-A838-54E5D757DD31}"/>
              </a:ext>
            </a:extLst>
          </p:cNvPr>
          <p:cNvSpPr txBox="1"/>
          <p:nvPr/>
        </p:nvSpPr>
        <p:spPr>
          <a:xfrm>
            <a:off x="95210" y="59244"/>
            <a:ext cx="4436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Reaction 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7F6E06-2AD8-354B-B221-50F09F4FCBB9}"/>
              </a:ext>
            </a:extLst>
          </p:cNvPr>
          <p:cNvSpPr txBox="1"/>
          <p:nvPr/>
        </p:nvSpPr>
        <p:spPr>
          <a:xfrm>
            <a:off x="0" y="1566334"/>
            <a:ext cx="3444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Inverted task RT: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Distractor: (Greenhouse-</a:t>
            </a:r>
            <a:r>
              <a:rPr lang="en-US" b="1" dirty="0" err="1"/>
              <a:t>Geisser</a:t>
            </a:r>
            <a:r>
              <a:rPr lang="en-US" b="1" dirty="0"/>
              <a:t>) F(1.07,39.58)=111.19, p &lt;0.001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 other significant effects, no significant interactions</a:t>
            </a:r>
          </a:p>
          <a:p>
            <a:pPr marL="285750" indent="-285750">
              <a:buFontTx/>
              <a:buChar char="-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248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DCF4EA-5D84-E443-B31D-E916298BD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891" y="709568"/>
            <a:ext cx="9470572" cy="5589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F656FB-A526-7B48-920A-2C332A431D2D}"/>
              </a:ext>
            </a:extLst>
          </p:cNvPr>
          <p:cNvSpPr txBox="1"/>
          <p:nvPr/>
        </p:nvSpPr>
        <p:spPr>
          <a:xfrm>
            <a:off x="0" y="1566334"/>
            <a:ext cx="34448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Inverted task BI: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 significant effects, no significant interactions</a:t>
            </a:r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A9F67-6158-0A43-B276-85C0AA618912}"/>
              </a:ext>
            </a:extLst>
          </p:cNvPr>
          <p:cNvSpPr txBox="1"/>
          <p:nvPr/>
        </p:nvSpPr>
        <p:spPr>
          <a:xfrm>
            <a:off x="0" y="3043661"/>
            <a:ext cx="2215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BI &amp; Notice:</a:t>
            </a:r>
          </a:p>
          <a:p>
            <a:r>
              <a:rPr lang="en-US" b="1" dirty="0"/>
              <a:t>- No group difference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5D2905-7966-AF4A-A6E8-90EA0CD319BE}"/>
              </a:ext>
            </a:extLst>
          </p:cNvPr>
          <p:cNvSpPr txBox="1"/>
          <p:nvPr/>
        </p:nvSpPr>
        <p:spPr>
          <a:xfrm>
            <a:off x="95210" y="59244"/>
            <a:ext cx="4267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Benefit Index</a:t>
            </a:r>
          </a:p>
        </p:txBody>
      </p:sp>
    </p:spTree>
    <p:extLst>
      <p:ext uri="{BB962C8B-B14F-4D97-AF65-F5344CB8AC3E}">
        <p14:creationId xmlns:p14="http://schemas.microsoft.com/office/powerpoint/2010/main" val="3407767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A583FC-6FB2-784A-B5B0-2F710A612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343" y="783771"/>
            <a:ext cx="10292444" cy="6074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CB3DF2-E6F8-054D-BCC0-291B0DEC251F}"/>
              </a:ext>
            </a:extLst>
          </p:cNvPr>
          <p:cNvSpPr txBox="1"/>
          <p:nvPr/>
        </p:nvSpPr>
        <p:spPr>
          <a:xfrm>
            <a:off x="91440" y="2903237"/>
            <a:ext cx="34448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Inverted Accuracies: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</a:t>
            </a:r>
            <a:r>
              <a:rPr lang="en-US" b="1" dirty="0">
                <a:sym typeface="Wingdings" pitchFamily="2" charset="2"/>
              </a:rPr>
              <a:t>(sphericity assumed ):  F(2, 74) = 9.58, p&lt;0.001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ym typeface="Wingdings" pitchFamily="2" charset="2"/>
              </a:rPr>
              <a:t>Distractor (GG correction): F(1.34, 49.62) = 77.64, p&lt;0.001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ym typeface="Wingdings" pitchFamily="2" charset="2"/>
              </a:rPr>
              <a:t>C*D (GG </a:t>
            </a:r>
            <a:r>
              <a:rPr lang="en-US" b="1" dirty="0" err="1">
                <a:sym typeface="Wingdings" pitchFamily="2" charset="2"/>
              </a:rPr>
              <a:t>cor</a:t>
            </a:r>
            <a:r>
              <a:rPr lang="en-US" b="1" dirty="0">
                <a:sym typeface="Wingdings" pitchFamily="2" charset="2"/>
              </a:rPr>
              <a:t>): F(2.79, 103.10) = 2.45, p = 0.072 </a:t>
            </a:r>
            <a:endParaRPr lang="en-US" b="1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444C8F-BBB0-3541-95BA-253821738004}"/>
              </a:ext>
            </a:extLst>
          </p:cNvPr>
          <p:cNvSpPr txBox="1"/>
          <p:nvPr/>
        </p:nvSpPr>
        <p:spPr>
          <a:xfrm>
            <a:off x="91440" y="5027247"/>
            <a:ext cx="3444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Accuracy &amp; Notice: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Main effect of coherence and distractor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 interactions, no group differences </a:t>
            </a:r>
          </a:p>
          <a:p>
            <a:pPr marL="285750" indent="-285750">
              <a:buFontTx/>
              <a:buChar char="-"/>
            </a:pP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585ACD-EC72-1C4C-AD14-C3C118BAF082}"/>
              </a:ext>
            </a:extLst>
          </p:cNvPr>
          <p:cNvSpPr txBox="1"/>
          <p:nvPr/>
        </p:nvSpPr>
        <p:spPr>
          <a:xfrm>
            <a:off x="95210" y="59244"/>
            <a:ext cx="3785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accuracies</a:t>
            </a:r>
          </a:p>
        </p:txBody>
      </p:sp>
    </p:spTree>
    <p:extLst>
      <p:ext uri="{BB962C8B-B14F-4D97-AF65-F5344CB8AC3E}">
        <p14:creationId xmlns:p14="http://schemas.microsoft.com/office/powerpoint/2010/main" val="3964771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B81517-DF8F-AC42-ACA4-926FB52DB451}"/>
              </a:ext>
            </a:extLst>
          </p:cNvPr>
          <p:cNvSpPr txBox="1"/>
          <p:nvPr/>
        </p:nvSpPr>
        <p:spPr>
          <a:xfrm>
            <a:off x="1698171" y="1233714"/>
            <a:ext cx="51537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Gaze following in situations with conflicting gazes.</a:t>
            </a:r>
          </a:p>
          <a:p>
            <a:pPr marL="285750" indent="-285750">
              <a:buFontTx/>
              <a:buChar char="-"/>
            </a:pPr>
            <a:r>
              <a:rPr lang="en-US" dirty="0"/>
              <a:t>Only 2 possible locations for Target T L/R) </a:t>
            </a:r>
          </a:p>
          <a:p>
            <a:pPr marL="285750" indent="-285750">
              <a:buFontTx/>
              <a:buChar char="-"/>
            </a:pPr>
            <a:r>
              <a:rPr lang="en-US" dirty="0"/>
              <a:t>3 viewing directions: +30, 0, -30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E227D-EBC0-084F-8A7F-B569D4CC7929}"/>
              </a:ext>
            </a:extLst>
          </p:cNvPr>
          <p:cNvSpPr txBox="1"/>
          <p:nvPr/>
        </p:nvSpPr>
        <p:spPr>
          <a:xfrm>
            <a:off x="2032000" y="3817257"/>
            <a:ext cx="7159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People automatically follow the gaze cue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gaze cue is strongest when all the gazes share the same orientation</a:t>
            </a:r>
          </a:p>
        </p:txBody>
      </p:sp>
    </p:spTree>
    <p:extLst>
      <p:ext uri="{BB962C8B-B14F-4D97-AF65-F5344CB8AC3E}">
        <p14:creationId xmlns:p14="http://schemas.microsoft.com/office/powerpoint/2010/main" val="3167477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Posner 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= 38 (one outlier based on Accuracy descriptive data)</a:t>
            </a:r>
          </a:p>
          <a:p>
            <a:r>
              <a:rPr lang="en-US" dirty="0"/>
              <a:t>P&lt;0.05</a:t>
            </a:r>
          </a:p>
        </p:txBody>
      </p:sp>
    </p:spTree>
    <p:extLst>
      <p:ext uri="{BB962C8B-B14F-4D97-AF65-F5344CB8AC3E}">
        <p14:creationId xmlns:p14="http://schemas.microsoft.com/office/powerpoint/2010/main" val="1956562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2D87CD-9177-954F-B01C-67DE85441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537" y="425173"/>
            <a:ext cx="4109002" cy="54786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DB85F6-7030-F24C-9DDB-E482390FF0E7}"/>
              </a:ext>
            </a:extLst>
          </p:cNvPr>
          <p:cNvSpPr txBox="1"/>
          <p:nvPr/>
        </p:nvSpPr>
        <p:spPr>
          <a:xfrm>
            <a:off x="1007166" y="612844"/>
            <a:ext cx="410900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Posner task design: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Invalid condition: Always 8 distractor = 1 pseudo-target + 7 distractors.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7 D + T are looking towards the PT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Valid condition: all 8 distractors are looking towards the real target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Neutral/baseline = 0% coherence with 8 distractors 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1257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2AE80A-FBA0-4C47-8AF5-51E73FD88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916E6B-D991-B24B-8865-2754BD8980BB}"/>
              </a:ext>
            </a:extLst>
          </p:cNvPr>
          <p:cNvSpPr txBox="1"/>
          <p:nvPr/>
        </p:nvSpPr>
        <p:spPr>
          <a:xfrm>
            <a:off x="0" y="1566334"/>
            <a:ext cx="3444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accuracies: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Redline = mean – 3*SD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participant who is consistently on the left of the line is the potential outlier (P21)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67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0FF938-D681-4845-B263-F58B3A2771D6}"/>
              </a:ext>
            </a:extLst>
          </p:cNvPr>
          <p:cNvSpPr txBox="1"/>
          <p:nvPr/>
        </p:nvSpPr>
        <p:spPr>
          <a:xfrm>
            <a:off x="617028" y="5312559"/>
            <a:ext cx="4676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RT: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F(1.43, 52.83) = 4.07, p = 0.035</a:t>
            </a:r>
          </a:p>
          <a:p>
            <a:pPr marL="285750" indent="-285750">
              <a:buFontTx/>
              <a:buChar char="-"/>
            </a:pPr>
            <a:r>
              <a:rPr lang="en-US" dirty="0"/>
              <a:t>Main effect of valid condition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62DB87-1680-3144-B1FE-99224155ED10}"/>
              </a:ext>
            </a:extLst>
          </p:cNvPr>
          <p:cNvSpPr txBox="1"/>
          <p:nvPr/>
        </p:nvSpPr>
        <p:spPr>
          <a:xfrm>
            <a:off x="6353074" y="5363403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accuracy: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F(1.55, 57.23) = 2.58, p = 0.098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2C8234-F209-8B4A-B528-7AB54520F586}"/>
              </a:ext>
            </a:extLst>
          </p:cNvPr>
          <p:cNvGrpSpPr/>
          <p:nvPr/>
        </p:nvGrpSpPr>
        <p:grpSpPr>
          <a:xfrm>
            <a:off x="0" y="785071"/>
            <a:ext cx="12549826" cy="4379111"/>
            <a:chOff x="202968" y="1014764"/>
            <a:chExt cx="11317434" cy="33811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E9EA421-377B-274D-983B-F8C933A4E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968" y="1014764"/>
              <a:ext cx="5729203" cy="338116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732B7B-B1E7-7749-A6CE-2DDDFA8E8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1199" y="1014764"/>
              <a:ext cx="5729203" cy="338116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27211E-6AA3-F54A-9F98-F2DC5B836EE0}"/>
              </a:ext>
            </a:extLst>
          </p:cNvPr>
          <p:cNvSpPr txBox="1"/>
          <p:nvPr/>
        </p:nvSpPr>
        <p:spPr>
          <a:xfrm>
            <a:off x="95210" y="59244"/>
            <a:ext cx="61015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Posner Reaction Time and Accuracy</a:t>
            </a:r>
          </a:p>
        </p:txBody>
      </p:sp>
    </p:spTree>
    <p:extLst>
      <p:ext uri="{BB962C8B-B14F-4D97-AF65-F5344CB8AC3E}">
        <p14:creationId xmlns:p14="http://schemas.microsoft.com/office/powerpoint/2010/main" val="786432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345BB-7D65-0D41-9796-4A743ADD3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17453"/>
            <a:ext cx="9826171" cy="5799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494318-8BA5-6E44-BC35-C7DD24155569}"/>
              </a:ext>
            </a:extLst>
          </p:cNvPr>
          <p:cNvSpPr txBox="1"/>
          <p:nvPr/>
        </p:nvSpPr>
        <p:spPr>
          <a:xfrm>
            <a:off x="7371941" y="2412858"/>
            <a:ext cx="4676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RT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F(1.44, 51.96) = 5.04, p = 0.018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group difference, no interaction, but there is a main effect of Valid condition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E8E8C-9FAF-084D-8F66-0FAFEC9B29ED}"/>
              </a:ext>
            </a:extLst>
          </p:cNvPr>
          <p:cNvSpPr txBox="1"/>
          <p:nvPr/>
        </p:nvSpPr>
        <p:spPr>
          <a:xfrm>
            <a:off x="0" y="71122"/>
            <a:ext cx="5162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RT- Not-noticed vs Noticed</a:t>
            </a:r>
          </a:p>
        </p:txBody>
      </p:sp>
    </p:spTree>
    <p:extLst>
      <p:ext uri="{BB962C8B-B14F-4D97-AF65-F5344CB8AC3E}">
        <p14:creationId xmlns:p14="http://schemas.microsoft.com/office/powerpoint/2010/main" val="3136608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6C7DCF-2217-0748-9C49-DBA0CB21D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750"/>
            <a:ext cx="10421257" cy="6150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E737B4-79CC-C042-8D78-68469D747451}"/>
              </a:ext>
            </a:extLst>
          </p:cNvPr>
          <p:cNvSpPr txBox="1"/>
          <p:nvPr/>
        </p:nvSpPr>
        <p:spPr>
          <a:xfrm>
            <a:off x="8090263" y="3429000"/>
            <a:ext cx="3791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Accuracy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Nothing is statistically significant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C8B926-30F9-B949-BF2C-098CBCC388EF}"/>
              </a:ext>
            </a:extLst>
          </p:cNvPr>
          <p:cNvSpPr txBox="1"/>
          <p:nvPr/>
        </p:nvSpPr>
        <p:spPr>
          <a:xfrm>
            <a:off x="0" y="71122"/>
            <a:ext cx="6395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Accuracy- Not-noticed vs Noticed</a:t>
            </a:r>
          </a:p>
        </p:txBody>
      </p:sp>
    </p:spTree>
    <p:extLst>
      <p:ext uri="{BB962C8B-B14F-4D97-AF65-F5344CB8AC3E}">
        <p14:creationId xmlns:p14="http://schemas.microsoft.com/office/powerpoint/2010/main" val="896128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D56280-ECBA-914A-8D05-A78150D7E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028"/>
            <a:ext cx="9153295" cy="5401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CA928B-976A-B041-BA3C-5B61B6EE1598}"/>
              </a:ext>
            </a:extLst>
          </p:cNvPr>
          <p:cNvSpPr txBox="1"/>
          <p:nvPr/>
        </p:nvSpPr>
        <p:spPr>
          <a:xfrm>
            <a:off x="7051040" y="5806806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BI: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(SA) F(1, 37) = 4.99, p = 0.032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3E16E-3B6B-F545-BD24-75A994BA54FD}"/>
              </a:ext>
            </a:extLst>
          </p:cNvPr>
          <p:cNvSpPr txBox="1"/>
          <p:nvPr/>
        </p:nvSpPr>
        <p:spPr>
          <a:xfrm>
            <a:off x="0" y="71122"/>
            <a:ext cx="4051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Posner Benefit Index</a:t>
            </a:r>
          </a:p>
        </p:txBody>
      </p:sp>
    </p:spTree>
    <p:extLst>
      <p:ext uri="{BB962C8B-B14F-4D97-AF65-F5344CB8AC3E}">
        <p14:creationId xmlns:p14="http://schemas.microsoft.com/office/powerpoint/2010/main" val="2129683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B12978-677A-5243-B4BC-9DD6BCEAC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1" y="618141"/>
            <a:ext cx="10897508" cy="6120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1D2818-AF9C-6340-A11C-F5E2E7CF647E}"/>
              </a:ext>
            </a:extLst>
          </p:cNvPr>
          <p:cNvSpPr txBox="1"/>
          <p:nvPr/>
        </p:nvSpPr>
        <p:spPr>
          <a:xfrm>
            <a:off x="8429897" y="4376369"/>
            <a:ext cx="406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BI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(SA assumed) F(1.00, 36.00) = 6.25, p = 0.017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group difference, no interaction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7F2DF-51A2-6F4E-A984-C93666A138A9}"/>
              </a:ext>
            </a:extLst>
          </p:cNvPr>
          <p:cNvSpPr txBox="1"/>
          <p:nvPr/>
        </p:nvSpPr>
        <p:spPr>
          <a:xfrm>
            <a:off x="0" y="71122"/>
            <a:ext cx="5290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BI – Not-noticed vs Noticed</a:t>
            </a:r>
          </a:p>
        </p:txBody>
      </p:sp>
    </p:spTree>
    <p:extLst>
      <p:ext uri="{BB962C8B-B14F-4D97-AF65-F5344CB8AC3E}">
        <p14:creationId xmlns:p14="http://schemas.microsoft.com/office/powerpoint/2010/main" val="121587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Posner Task – with outlier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= 39</a:t>
            </a:r>
          </a:p>
        </p:txBody>
      </p:sp>
    </p:spTree>
    <p:extLst>
      <p:ext uri="{BB962C8B-B14F-4D97-AF65-F5344CB8AC3E}">
        <p14:creationId xmlns:p14="http://schemas.microsoft.com/office/powerpoint/2010/main" val="2982754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62859-592A-884D-9419-305D5C56B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275" y="704410"/>
            <a:ext cx="6597686" cy="389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14DA9D-78A3-1B41-98BF-463517485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882" y="704410"/>
            <a:ext cx="6420612" cy="3789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0FF938-D681-4845-B263-F58B3A2771D6}"/>
              </a:ext>
            </a:extLst>
          </p:cNvPr>
          <p:cNvSpPr txBox="1"/>
          <p:nvPr/>
        </p:nvSpPr>
        <p:spPr>
          <a:xfrm>
            <a:off x="576168" y="5016136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RT: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F(1.48,56.16) = 3.39, p = 0.054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62DB87-1680-3144-B1FE-99224155ED10}"/>
              </a:ext>
            </a:extLst>
          </p:cNvPr>
          <p:cNvSpPr txBox="1"/>
          <p:nvPr/>
        </p:nvSpPr>
        <p:spPr>
          <a:xfrm>
            <a:off x="6096000" y="5016135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accuracy: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F(1.66,63.16) = 1.68, p = 0.20</a:t>
            </a:r>
          </a:p>
        </p:txBody>
      </p:sp>
    </p:spTree>
    <p:extLst>
      <p:ext uri="{BB962C8B-B14F-4D97-AF65-F5344CB8AC3E}">
        <p14:creationId xmlns:p14="http://schemas.microsoft.com/office/powerpoint/2010/main" val="1020735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D1D295-F0C0-674B-9D9B-9995A86F138D}"/>
              </a:ext>
            </a:extLst>
          </p:cNvPr>
          <p:cNvSpPr txBox="1"/>
          <p:nvPr/>
        </p:nvSpPr>
        <p:spPr>
          <a:xfrm>
            <a:off x="1698171" y="1233714"/>
            <a:ext cx="37137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Research Questions:</a:t>
            </a:r>
          </a:p>
          <a:p>
            <a:pPr marL="342900" indent="-342900">
              <a:buAutoNum type="arabicParenR"/>
            </a:pPr>
            <a:r>
              <a:rPr lang="en-US" dirty="0"/>
              <a:t>Original upright experiment </a:t>
            </a:r>
          </a:p>
          <a:p>
            <a:pPr marL="342900" indent="-342900">
              <a:buAutoNum type="arabicParenR"/>
            </a:pPr>
            <a:r>
              <a:rPr lang="en-US" dirty="0"/>
              <a:t>Inverted experiment </a:t>
            </a:r>
          </a:p>
          <a:p>
            <a:pPr marL="342900" indent="-342900">
              <a:buAutoNum type="arabicParenR"/>
            </a:pPr>
            <a:r>
              <a:rPr lang="en-US" dirty="0"/>
              <a:t>Posner paradigm experiment </a:t>
            </a:r>
          </a:p>
          <a:p>
            <a:pPr marL="342900" indent="-342900">
              <a:buAutoNum type="arabicParenR"/>
            </a:pPr>
            <a:r>
              <a:rPr lang="en-US" dirty="0"/>
              <a:t>Stroop effect experiment </a:t>
            </a:r>
          </a:p>
          <a:p>
            <a:pPr marL="342900" indent="-342900">
              <a:buAutoNum type="arabicParenR"/>
            </a:pPr>
            <a:r>
              <a:rPr lang="en-US" dirty="0"/>
              <a:t>Inverted Stroop effect experiment</a:t>
            </a:r>
          </a:p>
        </p:txBody>
      </p:sp>
    </p:spTree>
    <p:extLst>
      <p:ext uri="{BB962C8B-B14F-4D97-AF65-F5344CB8AC3E}">
        <p14:creationId xmlns:p14="http://schemas.microsoft.com/office/powerpoint/2010/main" val="2022832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D9CBD4-79EE-9C47-8936-BBB353B60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022"/>
            <a:ext cx="8869596" cy="5234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494318-8BA5-6E44-BC35-C7DD24155569}"/>
              </a:ext>
            </a:extLst>
          </p:cNvPr>
          <p:cNvSpPr txBox="1"/>
          <p:nvPr/>
        </p:nvSpPr>
        <p:spPr>
          <a:xfrm>
            <a:off x="6843713" y="2253201"/>
            <a:ext cx="4676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RT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F(1.48, 54.74) = 3.95, p = 0.036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group difference, no interaction, but there is a main effect of Valid condition</a:t>
            </a:r>
          </a:p>
        </p:txBody>
      </p:sp>
    </p:spTree>
    <p:extLst>
      <p:ext uri="{BB962C8B-B14F-4D97-AF65-F5344CB8AC3E}">
        <p14:creationId xmlns:p14="http://schemas.microsoft.com/office/powerpoint/2010/main" val="1778948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32E8B2-E62D-414B-AC23-4C7813E54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6" y="211377"/>
            <a:ext cx="9177045" cy="5415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E737B4-79CC-C042-8D78-68469D747451}"/>
              </a:ext>
            </a:extLst>
          </p:cNvPr>
          <p:cNvSpPr txBox="1"/>
          <p:nvPr/>
        </p:nvSpPr>
        <p:spPr>
          <a:xfrm>
            <a:off x="6983879" y="2267490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Accuracy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Nothing is statistically significant </a:t>
            </a:r>
          </a:p>
        </p:txBody>
      </p:sp>
    </p:spTree>
    <p:extLst>
      <p:ext uri="{BB962C8B-B14F-4D97-AF65-F5344CB8AC3E}">
        <p14:creationId xmlns:p14="http://schemas.microsoft.com/office/powerpoint/2010/main" val="3160025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37FC04-0D6D-5242-8A34-5CB317262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662" y="132261"/>
            <a:ext cx="6797692" cy="2715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1B4D96-100E-D241-B5DF-A4D7A13EC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662" y="3586163"/>
            <a:ext cx="7030932" cy="2487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7397E2-8D4D-1F48-9083-B2BF303FA359}"/>
              </a:ext>
            </a:extLst>
          </p:cNvPr>
          <p:cNvSpPr txBox="1"/>
          <p:nvPr/>
        </p:nvSpPr>
        <p:spPr>
          <a:xfrm>
            <a:off x="542925" y="1757363"/>
            <a:ext cx="129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&amp; Std</a:t>
            </a:r>
          </a:p>
        </p:txBody>
      </p:sp>
    </p:spTree>
    <p:extLst>
      <p:ext uri="{BB962C8B-B14F-4D97-AF65-F5344CB8AC3E}">
        <p14:creationId xmlns:p14="http://schemas.microsoft.com/office/powerpoint/2010/main" val="4262272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A603C7-9869-8F4B-899C-D8A04795C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844"/>
            <a:ext cx="7600950" cy="44858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918887-63D3-F845-B978-B85A06833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46873"/>
            <a:ext cx="6653213" cy="3926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CA928B-976A-B041-BA3C-5B61B6EE1598}"/>
              </a:ext>
            </a:extLst>
          </p:cNvPr>
          <p:cNvSpPr txBox="1"/>
          <p:nvPr/>
        </p:nvSpPr>
        <p:spPr>
          <a:xfrm>
            <a:off x="190406" y="4233485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BI: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F(1.00, 38.00) = 4.64, p = 0.038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1D2818-AF9C-6340-A11C-F5E2E7CF647E}"/>
              </a:ext>
            </a:extLst>
          </p:cNvPr>
          <p:cNvSpPr txBox="1"/>
          <p:nvPr/>
        </p:nvSpPr>
        <p:spPr>
          <a:xfrm>
            <a:off x="7600950" y="1996027"/>
            <a:ext cx="4676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BI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F(1.00, 37.00) = 5.50, p = 0.024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group difference, no interaction</a:t>
            </a:r>
          </a:p>
        </p:txBody>
      </p:sp>
    </p:spTree>
    <p:extLst>
      <p:ext uri="{BB962C8B-B14F-4D97-AF65-F5344CB8AC3E}">
        <p14:creationId xmlns:p14="http://schemas.microsoft.com/office/powerpoint/2010/main" val="1405640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</a:t>
            </a:r>
            <a:r>
              <a:rPr lang="en-US" altLang="zh-CN" dirty="0"/>
              <a:t>roop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=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914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2DC69CDD-8D00-124D-A328-10B0D22C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1B242BB-EFA3-B24A-A629-DD9BDACDF3BF}"/>
              </a:ext>
            </a:extLst>
          </p:cNvPr>
          <p:cNvGrpSpPr/>
          <p:nvPr/>
        </p:nvGrpSpPr>
        <p:grpSpPr>
          <a:xfrm>
            <a:off x="20806" y="630422"/>
            <a:ext cx="6075193" cy="5905237"/>
            <a:chOff x="20807" y="0"/>
            <a:chExt cx="6247951" cy="6678960"/>
          </a:xfrm>
        </p:grpSpPr>
        <p:pic>
          <p:nvPicPr>
            <p:cNvPr id="3" name="Picture 2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E7DE41D3-77A0-9B4F-AC86-43273C6FC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4216" y="2730186"/>
              <a:ext cx="1208942" cy="1212157"/>
            </a:xfrm>
            <a:prstGeom prst="rect">
              <a:avLst/>
            </a:prstGeom>
          </p:spPr>
        </p:pic>
        <p:pic>
          <p:nvPicPr>
            <p:cNvPr id="4" name="Picture 3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877A0F9A-127B-3845-AA4A-67C5643EB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9816" y="2653700"/>
              <a:ext cx="1208942" cy="1212157"/>
            </a:xfrm>
            <a:prstGeom prst="rect">
              <a:avLst/>
            </a:prstGeom>
          </p:spPr>
        </p:pic>
        <p:pic>
          <p:nvPicPr>
            <p:cNvPr id="5" name="Picture 4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36EFA6F2-E34E-9D4F-913D-2381FD56E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74255" y="5463587"/>
              <a:ext cx="1208942" cy="1215373"/>
            </a:xfrm>
            <a:prstGeom prst="rect">
              <a:avLst/>
            </a:prstGeom>
          </p:spPr>
        </p:pic>
        <p:pic>
          <p:nvPicPr>
            <p:cNvPr id="6" name="Picture 5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CF81B153-9F44-3443-BAF9-F049DAABA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98339" y="1199572"/>
              <a:ext cx="1208942" cy="1212157"/>
            </a:xfrm>
            <a:prstGeom prst="rect">
              <a:avLst/>
            </a:prstGeom>
          </p:spPr>
        </p:pic>
        <p:pic>
          <p:nvPicPr>
            <p:cNvPr id="7" name="Picture 6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A769BFD6-7D17-5341-8594-DFFCFE53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98339" y="2653700"/>
              <a:ext cx="1212166" cy="1215390"/>
            </a:xfrm>
            <a:prstGeom prst="rect">
              <a:avLst/>
            </a:prstGeom>
          </p:spPr>
        </p:pic>
        <p:pic>
          <p:nvPicPr>
            <p:cNvPr id="8" name="Picture 7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255DBF15-849F-0A45-A347-ECF76E521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807" y="2653700"/>
              <a:ext cx="1208942" cy="1215390"/>
            </a:xfrm>
            <a:prstGeom prst="rect">
              <a:avLst/>
            </a:prstGeom>
          </p:spPr>
        </p:pic>
        <p:pic>
          <p:nvPicPr>
            <p:cNvPr id="9" name="Picture 8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5EE58479-CF50-CE45-9AB4-ABD03081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40833" y="2679785"/>
              <a:ext cx="1208942" cy="1212157"/>
            </a:xfrm>
            <a:prstGeom prst="rect">
              <a:avLst/>
            </a:prstGeom>
          </p:spPr>
        </p:pic>
        <p:pic>
          <p:nvPicPr>
            <p:cNvPr id="10" name="Picture 9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2891B980-8A25-7946-A9B0-4A9A1F746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84216" y="0"/>
              <a:ext cx="1208942" cy="1208942"/>
            </a:xfrm>
            <a:prstGeom prst="rect">
              <a:avLst/>
            </a:prstGeom>
          </p:spPr>
        </p:pic>
        <p:pic>
          <p:nvPicPr>
            <p:cNvPr id="11" name="Picture 10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CDF523A9-3813-314A-98C1-1CBFB39E4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38577" y="4060884"/>
              <a:ext cx="1193067" cy="120261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8BEBADC-5FB4-4A44-BAE1-D3A7F49CFE3E}"/>
              </a:ext>
            </a:extLst>
          </p:cNvPr>
          <p:cNvGrpSpPr/>
          <p:nvPr/>
        </p:nvGrpSpPr>
        <p:grpSpPr>
          <a:xfrm>
            <a:off x="6913662" y="808548"/>
            <a:ext cx="5442266" cy="5543297"/>
            <a:chOff x="6480103" y="17870"/>
            <a:chExt cx="5759571" cy="6545335"/>
          </a:xfrm>
        </p:grpSpPr>
        <p:pic>
          <p:nvPicPr>
            <p:cNvPr id="12" name="Picture 11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1E1C926F-2FC1-9042-B18F-DEF952B9E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87010" y="17870"/>
              <a:ext cx="1218622" cy="1225104"/>
            </a:xfrm>
            <a:prstGeom prst="rect">
              <a:avLst/>
            </a:prstGeom>
          </p:spPr>
        </p:pic>
        <p:pic>
          <p:nvPicPr>
            <p:cNvPr id="13" name="Picture 12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16EDC059-B946-6149-A178-6433A7F60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19373" y="5347815"/>
              <a:ext cx="1208942" cy="1215390"/>
            </a:xfrm>
            <a:prstGeom prst="rect">
              <a:avLst/>
            </a:prstGeom>
          </p:spPr>
        </p:pic>
        <p:pic>
          <p:nvPicPr>
            <p:cNvPr id="14" name="Picture 13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F238F0B1-E628-774A-8E70-7F5263CC7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10431" y="4057719"/>
              <a:ext cx="1208942" cy="1208942"/>
            </a:xfrm>
            <a:prstGeom prst="rect">
              <a:avLst/>
            </a:prstGeom>
          </p:spPr>
        </p:pic>
        <p:pic>
          <p:nvPicPr>
            <p:cNvPr id="15" name="Picture 14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05F70111-528B-104D-AD23-6BD2330F3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52468" y="1195171"/>
              <a:ext cx="1208942" cy="1212157"/>
            </a:xfrm>
            <a:prstGeom prst="rect">
              <a:avLst/>
            </a:prstGeom>
          </p:spPr>
        </p:pic>
        <p:pic>
          <p:nvPicPr>
            <p:cNvPr id="16" name="Picture 15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C99BE01C-0EC6-9E47-A73B-7290EDA92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021051" y="2583323"/>
              <a:ext cx="1218623" cy="1215391"/>
            </a:xfrm>
            <a:prstGeom prst="rect">
              <a:avLst/>
            </a:prstGeom>
          </p:spPr>
        </p:pic>
        <p:pic>
          <p:nvPicPr>
            <p:cNvPr id="17" name="Picture 16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B8259FB2-A2D5-2B4B-B449-AB9F26A47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047545" y="2650466"/>
              <a:ext cx="1208942" cy="1208942"/>
            </a:xfrm>
            <a:prstGeom prst="rect">
              <a:avLst/>
            </a:prstGeom>
          </p:spPr>
        </p:pic>
        <p:pic>
          <p:nvPicPr>
            <p:cNvPr id="18" name="Picture 17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0D418C05-5BFB-004D-821A-8B732BD86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961126" y="2679785"/>
              <a:ext cx="1208942" cy="1215390"/>
            </a:xfrm>
            <a:prstGeom prst="rect">
              <a:avLst/>
            </a:prstGeom>
          </p:spPr>
        </p:pic>
        <p:pic>
          <p:nvPicPr>
            <p:cNvPr id="19" name="Picture 18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5C914010-B25B-0942-A9C1-6DD094504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810431" y="2658767"/>
              <a:ext cx="1208942" cy="1218639"/>
            </a:xfrm>
            <a:prstGeom prst="rect">
              <a:avLst/>
            </a:prstGeom>
          </p:spPr>
        </p:pic>
        <p:pic>
          <p:nvPicPr>
            <p:cNvPr id="20" name="Picture 19" descr="A person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ED123973-2B12-C148-A5B4-E1266BC9A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480103" y="2653699"/>
              <a:ext cx="1208942" cy="1212157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F90998F-4B84-294D-AF21-6E63DAEB7E63}"/>
              </a:ext>
            </a:extLst>
          </p:cNvPr>
          <p:cNvSpPr txBox="1"/>
          <p:nvPr/>
        </p:nvSpPr>
        <p:spPr>
          <a:xfrm>
            <a:off x="6403617" y="6235590"/>
            <a:ext cx="46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Inc</a:t>
            </a:r>
            <a:r>
              <a:rPr lang="en-US" b="1" u="sng" dirty="0"/>
              <a:t>ongruent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1F346A-B175-6845-98F2-2703F556D991}"/>
              </a:ext>
            </a:extLst>
          </p:cNvPr>
          <p:cNvSpPr txBox="1"/>
          <p:nvPr/>
        </p:nvSpPr>
        <p:spPr>
          <a:xfrm>
            <a:off x="831739" y="6275606"/>
            <a:ext cx="46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Congruent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CA4508-2F0E-9247-8F94-0E1AEF63A41A}"/>
              </a:ext>
            </a:extLst>
          </p:cNvPr>
          <p:cNvCxnSpPr/>
          <p:nvPr/>
        </p:nvCxnSpPr>
        <p:spPr>
          <a:xfrm>
            <a:off x="6096000" y="-146624"/>
            <a:ext cx="30985" cy="70605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91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8A389B-4A11-0F4F-B9B1-BF01F2149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0" y="-1"/>
            <a:ext cx="12192000" cy="10265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66292C-E4E0-6441-84CD-4883E448A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707" y="1488738"/>
            <a:ext cx="1231900" cy="138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3E81ED-6EF7-0F40-8057-301569952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118" y="2873038"/>
            <a:ext cx="1231900" cy="1384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1C57F4-3130-AA4D-9CC4-064FAEEE0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026" y="2873038"/>
            <a:ext cx="1231900" cy="1384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A93412-E8A2-174F-8092-FB8E1B27F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934" y="2873038"/>
            <a:ext cx="1231900" cy="138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C7464E-4A12-474E-BA33-43ACA5D0B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095" y="2873038"/>
            <a:ext cx="1231900" cy="1384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FAD568-FC5C-C744-86E3-C9F775D7F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095" y="4257338"/>
            <a:ext cx="1231900" cy="1384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3CB1CB-91B5-8345-98D1-B9B44E1EB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66" y="534082"/>
            <a:ext cx="1231900" cy="1384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AA6C8A-CE70-934E-B57D-78D77734B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432" y="2873038"/>
            <a:ext cx="1231900" cy="138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1636BE-53B5-9841-8ED1-1A56B1CDA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560" y="5053927"/>
            <a:ext cx="1231900" cy="1384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FB0DB6-A256-9D49-BD60-59712072B47C}"/>
              </a:ext>
            </a:extLst>
          </p:cNvPr>
          <p:cNvSpPr txBox="1"/>
          <p:nvPr/>
        </p:nvSpPr>
        <p:spPr>
          <a:xfrm>
            <a:off x="6543542" y="5641638"/>
            <a:ext cx="46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Baseline/Front-view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901398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C0FFE35-1EB7-D149-97CC-14E6B1AD7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81" y="0"/>
            <a:ext cx="10389141" cy="53005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E46326-943C-984A-91E6-392633BE4C6E}"/>
              </a:ext>
            </a:extLst>
          </p:cNvPr>
          <p:cNvSpPr txBox="1"/>
          <p:nvPr/>
        </p:nvSpPr>
        <p:spPr>
          <a:xfrm>
            <a:off x="617028" y="5312559"/>
            <a:ext cx="4676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Stroop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effect</a:t>
            </a:r>
            <a:r>
              <a:rPr lang="en-US" b="1" u="sng" dirty="0"/>
              <a:t> task RT: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Congruence</a:t>
            </a:r>
            <a:r>
              <a:rPr lang="en-US" dirty="0"/>
              <a:t> (GG </a:t>
            </a:r>
            <a:r>
              <a:rPr lang="en-US" dirty="0" err="1"/>
              <a:t>cor</a:t>
            </a:r>
            <a:r>
              <a:rPr lang="en-US" dirty="0"/>
              <a:t>) F(1.</a:t>
            </a:r>
            <a:r>
              <a:rPr lang="en-US" altLang="zh-CN" dirty="0"/>
              <a:t>27</a:t>
            </a:r>
            <a:r>
              <a:rPr lang="en-US" dirty="0"/>
              <a:t>, </a:t>
            </a:r>
            <a:r>
              <a:rPr lang="en-US" altLang="zh-CN" dirty="0"/>
              <a:t>8.89</a:t>
            </a:r>
            <a:r>
              <a:rPr lang="en-US" dirty="0"/>
              <a:t>) = </a:t>
            </a:r>
            <a:r>
              <a:rPr lang="en-US" altLang="zh-CN" dirty="0"/>
              <a:t>18.53</a:t>
            </a:r>
            <a:r>
              <a:rPr lang="en-US" dirty="0"/>
              <a:t>, p</a:t>
            </a:r>
            <a:r>
              <a:rPr lang="zh-CN" altLang="en-US" dirty="0"/>
              <a:t> </a:t>
            </a:r>
            <a:r>
              <a:rPr lang="en-US" altLang="zh-CN" dirty="0"/>
              <a:t>&lt;</a:t>
            </a:r>
            <a:r>
              <a:rPr lang="zh-CN" altLang="en-US" dirty="0"/>
              <a:t> </a:t>
            </a:r>
            <a:r>
              <a:rPr lang="en-US" dirty="0"/>
              <a:t>0.0</a:t>
            </a:r>
            <a:r>
              <a:rPr lang="en-US" altLang="zh-CN" dirty="0"/>
              <a:t>01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Main effect of </a:t>
            </a:r>
            <a:r>
              <a:rPr lang="en-US" altLang="zh-CN" dirty="0"/>
              <a:t>congruence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9186B-678E-EF44-BA5B-6D0751E1BCB0}"/>
              </a:ext>
            </a:extLst>
          </p:cNvPr>
          <p:cNvSpPr txBox="1"/>
          <p:nvPr/>
        </p:nvSpPr>
        <p:spPr>
          <a:xfrm>
            <a:off x="6096000" y="5312559"/>
            <a:ext cx="4676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Stroop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effect</a:t>
            </a:r>
            <a:r>
              <a:rPr lang="en-US" b="1" u="sng" dirty="0"/>
              <a:t> task </a:t>
            </a:r>
            <a:r>
              <a:rPr lang="en-US" altLang="zh-CN" b="1" u="sng" dirty="0"/>
              <a:t>Accuracy</a:t>
            </a:r>
            <a:r>
              <a:rPr lang="en-US" b="1" u="sng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Congruence</a:t>
            </a:r>
            <a:r>
              <a:rPr lang="en-US" dirty="0"/>
              <a:t> (GG </a:t>
            </a:r>
            <a:r>
              <a:rPr lang="en-US" dirty="0" err="1"/>
              <a:t>cor</a:t>
            </a:r>
            <a:r>
              <a:rPr lang="en-US" dirty="0"/>
              <a:t>) F(1.</a:t>
            </a:r>
            <a:r>
              <a:rPr lang="en-US" altLang="zh-CN" dirty="0"/>
              <a:t>35</a:t>
            </a:r>
            <a:r>
              <a:rPr lang="en-US" dirty="0"/>
              <a:t>, </a:t>
            </a:r>
            <a:r>
              <a:rPr lang="en-US" altLang="zh-CN" dirty="0"/>
              <a:t>9.43</a:t>
            </a:r>
            <a:r>
              <a:rPr lang="en-US" dirty="0"/>
              <a:t>) = </a:t>
            </a:r>
            <a:r>
              <a:rPr lang="en-US" altLang="zh-CN" dirty="0"/>
              <a:t>8.26</a:t>
            </a:r>
            <a:r>
              <a:rPr lang="en-US" dirty="0"/>
              <a:t>, 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0.013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Main effect of </a:t>
            </a:r>
            <a:r>
              <a:rPr lang="en-US" altLang="zh-CN" dirty="0"/>
              <a:t>congruence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9396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9BCC26A-7667-8349-827C-44D45DB93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49" y="0"/>
            <a:ext cx="6965005" cy="6695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E5386-E612-8B4E-B906-E06B78DA97E9}"/>
              </a:ext>
            </a:extLst>
          </p:cNvPr>
          <p:cNvSpPr txBox="1"/>
          <p:nvPr/>
        </p:nvSpPr>
        <p:spPr>
          <a:xfrm>
            <a:off x="6970748" y="4447493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Stroop</a:t>
            </a:r>
            <a:r>
              <a:rPr lang="en-US" b="1" u="sng" dirty="0"/>
              <a:t> task BI: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Congruence:</a:t>
            </a:r>
            <a:r>
              <a:rPr lang="en-US" dirty="0"/>
              <a:t> F(1.00, </a:t>
            </a:r>
            <a:r>
              <a:rPr lang="en-US" altLang="zh-CN" dirty="0"/>
              <a:t>7</a:t>
            </a:r>
            <a:r>
              <a:rPr lang="en-US" dirty="0"/>
              <a:t>.00) = </a:t>
            </a:r>
            <a:r>
              <a:rPr lang="en-US" altLang="zh-CN" dirty="0"/>
              <a:t>20.58</a:t>
            </a:r>
            <a:r>
              <a:rPr lang="en-US" dirty="0"/>
              <a:t>, p = 0.0</a:t>
            </a:r>
            <a:r>
              <a:rPr lang="en-US" altLang="zh-CN" dirty="0"/>
              <a:t>0</a:t>
            </a:r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80544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14C0459-D839-9E46-81AE-F95AEF472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8603" y="1787200"/>
            <a:ext cx="12849205" cy="432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44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096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Inverted-St</a:t>
            </a:r>
            <a:r>
              <a:rPr lang="en-US" altLang="zh-CN" dirty="0"/>
              <a:t>roop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=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106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727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7557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3339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1625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Eye-movement Traces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For 1) Original, 2) Inverted, 3) Posner paradigm experiments </a:t>
            </a:r>
          </a:p>
        </p:txBody>
      </p:sp>
    </p:spTree>
    <p:extLst>
      <p:ext uri="{BB962C8B-B14F-4D97-AF65-F5344CB8AC3E}">
        <p14:creationId xmlns:p14="http://schemas.microsoft.com/office/powerpoint/2010/main" val="2093573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2105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32B348-07A1-F447-B188-1876018A02A7}"/>
              </a:ext>
            </a:extLst>
          </p:cNvPr>
          <p:cNvSpPr txBox="1"/>
          <p:nvPr/>
        </p:nvSpPr>
        <p:spPr>
          <a:xfrm>
            <a:off x="1698171" y="1233714"/>
            <a:ext cx="3704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Future direction (&amp; work need to do):</a:t>
            </a:r>
          </a:p>
          <a:p>
            <a:pPr marL="285750" indent="-285750">
              <a:buFontTx/>
              <a:buChar char="-"/>
            </a:pPr>
            <a:r>
              <a:rPr lang="en-US" dirty="0"/>
              <a:t>Eye movement data </a:t>
            </a:r>
          </a:p>
        </p:txBody>
      </p:sp>
    </p:spTree>
    <p:extLst>
      <p:ext uri="{BB962C8B-B14F-4D97-AF65-F5344CB8AC3E}">
        <p14:creationId xmlns:p14="http://schemas.microsoft.com/office/powerpoint/2010/main" val="1896310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779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6342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E7C7-3CA1-C94F-98EC-221006CD9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Waldo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6E400-E1F1-D54A-AB22-44251E62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Behavioral Data 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23221623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DB4E94-734E-6149-B6E5-347A61661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6778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44FFE3-D080-BA43-98B1-3193C423741B}"/>
              </a:ext>
            </a:extLst>
          </p:cNvPr>
          <p:cNvSpPr txBox="1"/>
          <p:nvPr/>
        </p:nvSpPr>
        <p:spPr>
          <a:xfrm>
            <a:off x="9167782" y="996462"/>
            <a:ext cx="286411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analysis: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Partial eta squared = 0.06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Effect size f = 0.253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= 0.8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Alpha =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groups =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7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B4BB-C66F-8F46-989B-9CFCD41F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Task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3B37-CE2F-6F49-B8E4-F58138E8E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= 36 </a:t>
            </a:r>
          </a:p>
        </p:txBody>
      </p:sp>
    </p:spTree>
    <p:extLst>
      <p:ext uri="{BB962C8B-B14F-4D97-AF65-F5344CB8AC3E}">
        <p14:creationId xmlns:p14="http://schemas.microsoft.com/office/powerpoint/2010/main" val="3000725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13588E-C05B-E947-BB1B-D3FCF5585846}"/>
              </a:ext>
            </a:extLst>
          </p:cNvPr>
          <p:cNvGrpSpPr/>
          <p:nvPr/>
        </p:nvGrpSpPr>
        <p:grpSpPr>
          <a:xfrm>
            <a:off x="304800" y="1060176"/>
            <a:ext cx="12192000" cy="5322992"/>
            <a:chOff x="1202913" y="21131048"/>
            <a:chExt cx="12157299" cy="55510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2D7D6F1-D553-F141-9F95-FB86BE595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4526" y="21463186"/>
              <a:ext cx="9687794" cy="37696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D24CA4-6B22-6548-8B85-1127676ED6C9}"/>
                </a:ext>
              </a:extLst>
            </p:cNvPr>
            <p:cNvSpPr txBox="1"/>
            <p:nvPr/>
          </p:nvSpPr>
          <p:spPr>
            <a:xfrm>
              <a:off x="2344526" y="21877927"/>
              <a:ext cx="2088603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Target Face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43E134-2861-CB44-9BF0-164AECEAFDEB}"/>
                </a:ext>
              </a:extLst>
            </p:cNvPr>
            <p:cNvSpPr txBox="1"/>
            <p:nvPr/>
          </p:nvSpPr>
          <p:spPr>
            <a:xfrm>
              <a:off x="4701115" y="21131048"/>
              <a:ext cx="4285129" cy="481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100%Coherence–8 Distractors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A86A1E-22E4-B34A-BA29-0AA22D1F31B8}"/>
                </a:ext>
              </a:extLst>
            </p:cNvPr>
            <p:cNvSpPr txBox="1"/>
            <p:nvPr/>
          </p:nvSpPr>
          <p:spPr>
            <a:xfrm>
              <a:off x="8531843" y="21131048"/>
              <a:ext cx="4524437" cy="481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0%Coherence–8 Distractors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280FC2-51C9-144E-9D1C-705150C6F6A5}"/>
                </a:ext>
              </a:extLst>
            </p:cNvPr>
            <p:cNvSpPr txBox="1"/>
            <p:nvPr/>
          </p:nvSpPr>
          <p:spPr>
            <a:xfrm>
              <a:off x="1202913" y="25281680"/>
              <a:ext cx="12157299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+mn-lt"/>
                </a:rPr>
                <a:t>Participants are instructed to click on the correct face as quickly and as accurately as possible.</a:t>
              </a:r>
            </a:p>
            <a:p>
              <a:endParaRPr lang="en-US" sz="2800" dirty="0">
                <a:latin typeface="+mn-lt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EA22D6-9587-504E-89B5-EF5C92CFE04D}"/>
              </a:ext>
            </a:extLst>
          </p:cNvPr>
          <p:cNvSpPr txBox="1"/>
          <p:nvPr/>
        </p:nvSpPr>
        <p:spPr>
          <a:xfrm>
            <a:off x="95210" y="59244"/>
            <a:ext cx="2709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General 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6F2B20-86A0-B046-9654-2789B4B2AA4E}"/>
              </a:ext>
            </a:extLst>
          </p:cNvPr>
          <p:cNvSpPr txBox="1"/>
          <p:nvPr/>
        </p:nvSpPr>
        <p:spPr>
          <a:xfrm>
            <a:off x="4513943" y="522514"/>
            <a:ext cx="37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</a:t>
            </a:r>
          </a:p>
        </p:txBody>
      </p:sp>
    </p:spTree>
    <p:extLst>
      <p:ext uri="{BB962C8B-B14F-4D97-AF65-F5344CB8AC3E}">
        <p14:creationId xmlns:p14="http://schemas.microsoft.com/office/powerpoint/2010/main" val="446470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A1B701-FFA6-4347-91C9-BC1058EE5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362" y="451492"/>
            <a:ext cx="10755086" cy="6347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ED5874-9653-B643-B4FB-72D2071B5AC6}"/>
              </a:ext>
            </a:extLst>
          </p:cNvPr>
          <p:cNvSpPr txBox="1"/>
          <p:nvPr/>
        </p:nvSpPr>
        <p:spPr>
          <a:xfrm>
            <a:off x="95210" y="59244"/>
            <a:ext cx="3993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Average Reaction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25BEC-A182-3D4F-BFE2-0A7ED7E3E397}"/>
              </a:ext>
            </a:extLst>
          </p:cNvPr>
          <p:cNvSpPr txBox="1"/>
          <p:nvPr/>
        </p:nvSpPr>
        <p:spPr>
          <a:xfrm>
            <a:off x="0" y="1566334"/>
            <a:ext cx="34448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Reaction Time: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Coherence(SA) F(2,70) = 34.16,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Distractor(GG) F(1.07, 37.28),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Coherence*distractor(GG) F(2.95, 103.09),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Main effects of coherence and number of distractors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Interaction between coherence and number of distractors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02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7B776E-0C3A-FE48-8C9D-6283DCA17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605" y="597999"/>
            <a:ext cx="10607223" cy="6260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A62BA7-F7C2-7742-B67E-B4BF2B676E39}"/>
              </a:ext>
            </a:extLst>
          </p:cNvPr>
          <p:cNvSpPr txBox="1"/>
          <p:nvPr/>
        </p:nvSpPr>
        <p:spPr>
          <a:xfrm>
            <a:off x="95210" y="59244"/>
            <a:ext cx="3814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Average Benefit index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C0F5A9-458C-4644-B375-A2A59543D7DC}"/>
              </a:ext>
            </a:extLst>
          </p:cNvPr>
          <p:cNvSpPr txBox="1"/>
          <p:nvPr/>
        </p:nvSpPr>
        <p:spPr>
          <a:xfrm>
            <a:off x="0" y="1566334"/>
            <a:ext cx="34448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Aeraged</a:t>
            </a:r>
            <a:r>
              <a:rPr lang="en-US" b="1" u="sng" dirty="0"/>
              <a:t> </a:t>
            </a:r>
            <a:r>
              <a:rPr lang="en-US" b="1" u="sng" dirty="0" err="1"/>
              <a:t>Benfit</a:t>
            </a:r>
            <a:r>
              <a:rPr lang="en-US" b="1" u="sng" dirty="0"/>
              <a:t> Index: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F(1,35) = 18.48,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F(1.65, 57.74) = 13.97,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F(1.45,50.88) = 6.82, p=0.002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2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18843</TotalTime>
  <Words>1049</Words>
  <Application>Microsoft Macintosh PowerPoint</Application>
  <PresentationFormat>Widescreen</PresentationFormat>
  <Paragraphs>161</Paragraphs>
  <Slides>50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Waldo </vt:lpstr>
      <vt:lpstr>PowerPoint Presentation</vt:lpstr>
      <vt:lpstr>PowerPoint Presentation</vt:lpstr>
      <vt:lpstr>PowerPoint Presentation</vt:lpstr>
      <vt:lpstr>Waldo </vt:lpstr>
      <vt:lpstr>Original Task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Waldo </vt:lpstr>
      <vt:lpstr>Invert Task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Posner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Posner Task – with outlier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Stroop Effect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Inverted-Stroop Effect Task</vt:lpstr>
      <vt:lpstr>PowerPoint Presentation</vt:lpstr>
      <vt:lpstr>PowerPoint Presentation</vt:lpstr>
      <vt:lpstr>PowerPoint Presentation</vt:lpstr>
      <vt:lpstr>PowerPoint Presentation</vt:lpstr>
      <vt:lpstr>Example Eye-movement Traces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Shuyi</dc:creator>
  <cp:lastModifiedBy>Chen, Shuyi</cp:lastModifiedBy>
  <cp:revision>118</cp:revision>
  <dcterms:created xsi:type="dcterms:W3CDTF">2019-06-12T21:46:58Z</dcterms:created>
  <dcterms:modified xsi:type="dcterms:W3CDTF">2020-04-10T02:11:26Z</dcterms:modified>
</cp:coreProperties>
</file>